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66E5E-3C4E-44BC-B837-20B3AD35BAC8}" type="datetimeFigureOut">
              <a:rPr lang="en-US" smtClean="0"/>
              <a:t>2/2/2010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25309-69BF-416A-94D8-0444D67835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66E5E-3C4E-44BC-B837-20B3AD35BAC8}" type="datetimeFigureOut">
              <a:rPr lang="en-US" smtClean="0"/>
              <a:t>2/2/2010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25309-69BF-416A-94D8-0444D67835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66E5E-3C4E-44BC-B837-20B3AD35BAC8}" type="datetimeFigureOut">
              <a:rPr lang="en-US" smtClean="0"/>
              <a:t>2/2/2010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25309-69BF-416A-94D8-0444D67835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66E5E-3C4E-44BC-B837-20B3AD35BAC8}" type="datetimeFigureOut">
              <a:rPr lang="en-US" smtClean="0"/>
              <a:t>2/2/2010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25309-69BF-416A-94D8-0444D67835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66E5E-3C4E-44BC-B837-20B3AD35BAC8}" type="datetimeFigureOut">
              <a:rPr lang="en-US" smtClean="0"/>
              <a:t>2/2/2010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25309-69BF-416A-94D8-0444D67835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66E5E-3C4E-44BC-B837-20B3AD35BAC8}" type="datetimeFigureOut">
              <a:rPr lang="en-US" smtClean="0"/>
              <a:t>2/2/2010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25309-69BF-416A-94D8-0444D67835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66E5E-3C4E-44BC-B837-20B3AD35BAC8}" type="datetimeFigureOut">
              <a:rPr lang="en-US" smtClean="0"/>
              <a:t>2/2/2010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25309-69BF-416A-94D8-0444D67835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66E5E-3C4E-44BC-B837-20B3AD35BAC8}" type="datetimeFigureOut">
              <a:rPr lang="en-US" smtClean="0"/>
              <a:t>2/2/2010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25309-69BF-416A-94D8-0444D67835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66E5E-3C4E-44BC-B837-20B3AD35BAC8}" type="datetimeFigureOut">
              <a:rPr lang="en-US" smtClean="0"/>
              <a:t>2/2/2010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25309-69BF-416A-94D8-0444D67835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66E5E-3C4E-44BC-B837-20B3AD35BAC8}" type="datetimeFigureOut">
              <a:rPr lang="en-US" smtClean="0"/>
              <a:t>2/2/2010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25309-69BF-416A-94D8-0444D67835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66E5E-3C4E-44BC-B837-20B3AD35BAC8}" type="datetimeFigureOut">
              <a:rPr lang="en-US" smtClean="0"/>
              <a:t>2/2/2010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25309-69BF-416A-94D8-0444D67835A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C66E5E-3C4E-44BC-B837-20B3AD35BAC8}" type="datetimeFigureOut">
              <a:rPr lang="en-US" smtClean="0"/>
              <a:t>2/2/2010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25309-69BF-416A-94D8-0444D67835A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google.co.uk/imgres?imgurl=http://quchi.files.wordpress.com/2009/08/asda-350.jpg&amp;imgrefurl=http://quchi.wordpress.com/2009/08/06/qu-chi-bands-now-available-at-asda/&amp;usg=__w_oORnN0Jd3lb9sperid5mZGkrs=&amp;h=250&amp;w=350&amp;sz=13&amp;hl=en&amp;start=2&amp;itbs=1&amp;tbnid=gAB_jsJ6_ALA9M:&amp;tbnh=86&amp;tbnw=120&amp;prev=/images%3Fq%3Dasda%26gbv%3D2%26hl%3De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3.jpeg"/><Relationship Id="rId7" Type="http://schemas.openxmlformats.org/officeDocument/2006/relationships/image" Target="../media/image6.jpeg"/><Relationship Id="rId2" Type="http://schemas.openxmlformats.org/officeDocument/2006/relationships/hyperlink" Target="http://images.google.co.uk/imgres?imgurl=http://neftriplecrunch.files.wordpress.com/2008/12/job_centre_plus2.jpg&amp;imgrefurl=http://neftriplecrunch.wordpress.com/2008/12/page/2/&amp;usg=__JsZC7yuXm8LmNDWjU-c7AxT3Wdo=&amp;h=243&amp;w=228&amp;sz=14&amp;hl=en&amp;start=1&amp;itbs=1&amp;tbnid=Vi1mk7HWnfEdmM:&amp;tbnh=110&amp;tbnw=103&amp;prev=/images%3Fq%3Djob%2Bcentre%26gbv%3D2%26hl%3Den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hyperlink" Target="http://images.google.co.uk/imgres?imgurl=http://www.halmatferello.com/wp/wp-content/uploads/2007/10/fish4jobs-redesign-old-job-page.jpg&amp;imgrefurl=http://www.halmatferello.com/portfolio/fish4jobs/&amp;usg=__AmMaj35MFeajZXFH98NCCOj8fEI=&amp;h=711&amp;w=600&amp;sz=124&amp;hl=en&amp;start=4&amp;itbs=1&amp;tbnid=tDZRfA1sgbxomM:&amp;tbnh=140&amp;tbnw=118&amp;prev=/images%3Fq%3Dfish%2B4%2Bjobs%26gbv%3D2%26hl%3Den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google.co.uk/imgres?imgurl=http://www.fairsoft.com/sitebuildercontent/sitebuilderpictures/Manager.gif&amp;imgrefurl=http://www.fairsoft.com/id2.html&amp;usg=__YSfWQAH7DbyjWVTCxAp8XZblCMw=&amp;h=454&amp;w=427&amp;sz=51&amp;hl=en&amp;start=11&amp;um=1&amp;itbs=1&amp;tbnid=YnjFcqwg2__R1M:&amp;tbnh=128&amp;tbnw=120&amp;prev=/images%3Fq%3Dmanager%26hl%3Den%26um%3D1" TargetMode="External"/><Relationship Id="rId3" Type="http://schemas.openxmlformats.org/officeDocument/2006/relationships/image" Target="../media/image8.jpeg"/><Relationship Id="rId7" Type="http://schemas.openxmlformats.org/officeDocument/2006/relationships/image" Target="../media/image11.gif"/><Relationship Id="rId2" Type="http://schemas.openxmlformats.org/officeDocument/2006/relationships/hyperlink" Target="http://images.google.co.uk/imgres?imgurl=http://lifeinthenhs.files.wordpress.com/2009/03/teacher1.jpg&amp;imgrefurl=http://lifeinthenhs.wordpress.com/2009/03/10/a-teacher-in-6-months/&amp;usg=__XcXwoiAa2wfqyd4axxsj3Q-xsB4=&amp;h=349&amp;w=336&amp;sz=80&amp;hl=en&amp;start=3&amp;um=1&amp;itbs=1&amp;tbnid=m7IR6bGhD3c1jM:&amp;tbnh=120&amp;tbnw=116&amp;prev=/images%3Fq%3Dteacher%26hl%3Den%26sa%3DN%26um%3D1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hyperlink" Target="http://blogs.phillyburbs.com/news/bcct/wp-content/blogs.dir/2/files/2008/August/Monday/accountant.jpg" TargetMode="External"/><Relationship Id="rId4" Type="http://schemas.openxmlformats.org/officeDocument/2006/relationships/image" Target="../media/image9.png"/><Relationship Id="rId9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1470025"/>
          </a:xfrm>
        </p:spPr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Recruitment and selection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928802"/>
            <a:ext cx="6400800" cy="3709998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Objectives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To understand the recruitment process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To understand the key words associated with recruitment.</a:t>
            </a:r>
            <a:endParaRPr lang="en-GB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00066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GB" b="1" u="sng" dirty="0" smtClean="0">
                <a:latin typeface="Comic Sans MS" pitchFamily="66" charset="0"/>
              </a:rPr>
              <a:t>Starter: </a:t>
            </a:r>
          </a:p>
          <a:p>
            <a:pPr>
              <a:buNone/>
            </a:pPr>
            <a:endParaRPr lang="en-GB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GB" b="1" dirty="0" smtClean="0">
                <a:latin typeface="Comic Sans MS" pitchFamily="66" charset="0"/>
              </a:rPr>
              <a:t>In groups mind-map why a business might choose to recruit staff?</a:t>
            </a:r>
          </a:p>
          <a:p>
            <a:pPr>
              <a:buNone/>
            </a:pPr>
            <a:endParaRPr lang="en-GB" b="1" dirty="0">
              <a:latin typeface="Comic Sans MS" pitchFamily="66" charset="0"/>
            </a:endParaRPr>
          </a:p>
          <a:p>
            <a:pPr>
              <a:buNone/>
            </a:pPr>
            <a:r>
              <a:rPr lang="en-GB" b="1" dirty="0" smtClean="0">
                <a:latin typeface="Comic Sans MS" pitchFamily="66" charset="0"/>
              </a:rPr>
              <a:t>To help you, think why and when an ASDA supermarket might need more staff.</a:t>
            </a:r>
          </a:p>
          <a:p>
            <a:pPr>
              <a:buNone/>
            </a:pPr>
            <a:endParaRPr lang="en-GB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GB" b="1" dirty="0">
                <a:latin typeface="Comic Sans MS" pitchFamily="66" charset="0"/>
              </a:rPr>
              <a:t> </a:t>
            </a:r>
          </a:p>
        </p:txBody>
      </p:sp>
      <p:pic>
        <p:nvPicPr>
          <p:cNvPr id="1028" name="Picture 4" descr="http://t3.gstatic.com/images?q=tbn:gAB_jsJ6_ALA9M:http://quchi.files.wordpress.com/2009/08/asda-350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9322" y="4500570"/>
            <a:ext cx="2591701" cy="1857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The first stage.......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/>
          <a:lstStyle/>
          <a:p>
            <a:pPr>
              <a:buNone/>
            </a:pPr>
            <a:r>
              <a:rPr lang="en-GB" dirty="0" smtClean="0">
                <a:latin typeface="Comic Sans MS" pitchFamily="66" charset="0"/>
              </a:rPr>
              <a:t>Creating a </a:t>
            </a:r>
            <a:r>
              <a:rPr lang="en-GB" b="1" dirty="0" smtClean="0">
                <a:latin typeface="Comic Sans MS" pitchFamily="66" charset="0"/>
              </a:rPr>
              <a:t>job description</a:t>
            </a:r>
            <a:r>
              <a:rPr lang="en-GB" dirty="0" smtClean="0">
                <a:latin typeface="Comic Sans MS" pitchFamily="66" charset="0"/>
              </a:rPr>
              <a:t> and </a:t>
            </a:r>
            <a:r>
              <a:rPr lang="en-GB" b="1" dirty="0" smtClean="0">
                <a:latin typeface="Comic Sans MS" pitchFamily="66" charset="0"/>
              </a:rPr>
              <a:t>personal specification</a:t>
            </a:r>
            <a:r>
              <a:rPr lang="en-GB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endParaRPr lang="en-GB" dirty="0">
              <a:latin typeface="Comic Sans MS" pitchFamily="66" charset="0"/>
            </a:endParaRPr>
          </a:p>
          <a:p>
            <a:pPr>
              <a:buNone/>
            </a:pPr>
            <a:r>
              <a:rPr lang="en-GB" dirty="0" smtClean="0">
                <a:latin typeface="Comic Sans MS" pitchFamily="66" charset="0"/>
              </a:rPr>
              <a:t>Look at the examples in front of you.</a:t>
            </a:r>
          </a:p>
          <a:p>
            <a:pPr>
              <a:buNone/>
            </a:pPr>
            <a:r>
              <a:rPr lang="en-GB" dirty="0" smtClean="0">
                <a:latin typeface="Comic Sans MS" pitchFamily="66" charset="0"/>
              </a:rPr>
              <a:t>What might be required for a primary school teacher? Think about </a:t>
            </a:r>
          </a:p>
          <a:p>
            <a:pPr>
              <a:buNone/>
            </a:pPr>
            <a:r>
              <a:rPr lang="en-GB" dirty="0" smtClean="0">
                <a:latin typeface="Comic Sans MS" pitchFamily="66" charset="0"/>
              </a:rPr>
              <a:t>the skills and personality she </a:t>
            </a:r>
          </a:p>
          <a:p>
            <a:pPr>
              <a:buNone/>
            </a:pPr>
            <a:r>
              <a:rPr lang="en-GB" dirty="0" smtClean="0">
                <a:latin typeface="Comic Sans MS" pitchFamily="66" charset="0"/>
              </a:rPr>
              <a:t>might need........</a:t>
            </a:r>
            <a:endParaRPr lang="en-GB" dirty="0">
              <a:latin typeface="Comic Sans MS" pitchFamily="66" charset="0"/>
            </a:endParaRPr>
          </a:p>
        </p:txBody>
      </p:sp>
      <p:pic>
        <p:nvPicPr>
          <p:cNvPr id="15362" name="Picture 2" descr="Reading Teach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4000504"/>
            <a:ext cx="2000264" cy="26106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643182"/>
            <a:ext cx="8229600" cy="1143000"/>
          </a:xfrm>
        </p:spPr>
        <p:txBody>
          <a:bodyPr/>
          <a:lstStyle/>
          <a:p>
            <a:r>
              <a:rPr lang="en-GB" b="1" dirty="0" smtClean="0">
                <a:latin typeface="Comic Sans MS" pitchFamily="66" charset="0"/>
              </a:rPr>
              <a:t>How do businesses recruit?</a:t>
            </a:r>
            <a:endParaRPr lang="en-GB" b="1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00768"/>
            <a:ext cx="8229600" cy="125395"/>
          </a:xfrm>
        </p:spPr>
        <p:txBody>
          <a:bodyPr>
            <a:normAutofit fontScale="25000" lnSpcReduction="20000"/>
          </a:bodyPr>
          <a:lstStyle/>
          <a:p>
            <a:endParaRPr lang="en-GB" dirty="0"/>
          </a:p>
        </p:txBody>
      </p:sp>
      <p:pic>
        <p:nvPicPr>
          <p:cNvPr id="16386" name="Picture 2" descr="http://t2.gstatic.com/images?q=tbn:Vi1mk7HWnfEdmM:http://neftriplecrunch.files.wordpress.com/2008/12/job_centre_plus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487580">
            <a:off x="1614183" y="4092073"/>
            <a:ext cx="1785950" cy="1907327"/>
          </a:xfrm>
          <a:prstGeom prst="rect">
            <a:avLst/>
          </a:prstGeom>
          <a:noFill/>
        </p:spPr>
      </p:pic>
      <p:pic>
        <p:nvPicPr>
          <p:cNvPr id="16388" name="Picture 4" descr="http://t1.gstatic.com/images?q=tbn:tDZRfA1sgbxomM:http://www.halmatferello.com/wp/wp-content/uploads/2007/10/fish4jobs-redesign-old-job-page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886211">
            <a:off x="6411316" y="214336"/>
            <a:ext cx="1986995" cy="2357454"/>
          </a:xfrm>
          <a:prstGeom prst="rect">
            <a:avLst/>
          </a:prstGeom>
          <a:noFill/>
        </p:spPr>
      </p:pic>
      <p:pic>
        <p:nvPicPr>
          <p:cNvPr id="16390" name="Picture 6" descr="http://videos.yourkenttv.co.uk/11903/450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57818" y="3857628"/>
            <a:ext cx="2372767" cy="1779575"/>
          </a:xfrm>
          <a:prstGeom prst="rect">
            <a:avLst/>
          </a:prstGeom>
          <a:noFill/>
        </p:spPr>
      </p:pic>
      <p:pic>
        <p:nvPicPr>
          <p:cNvPr id="16392" name="Picture 8" descr="http://www.castledouglas.net/assets/images/jobs/advert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28992" y="1142984"/>
            <a:ext cx="2381250" cy="1819275"/>
          </a:xfrm>
          <a:prstGeom prst="rect">
            <a:avLst/>
          </a:prstGeom>
          <a:noFill/>
        </p:spPr>
      </p:pic>
      <p:pic>
        <p:nvPicPr>
          <p:cNvPr id="16394" name="Picture 10" descr="http://static-p3.fotolia.com/jpg/00/08/14/34/400_F_8143457_AeJNSRKvwiED0XWPw5bR26OkJTn06U77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20785401">
            <a:off x="285720" y="571480"/>
            <a:ext cx="2666030" cy="1779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50030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Comic Sans MS" pitchFamily="66" charset="0"/>
              </a:rPr>
              <a:t>How might you might recruit for the following jobs?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flipV="1">
            <a:off x="457200" y="6126163"/>
            <a:ext cx="8229600" cy="45719"/>
          </a:xfrm>
        </p:spPr>
        <p:txBody>
          <a:bodyPr>
            <a:normAutofit fontScale="25000" lnSpcReduction="20000"/>
          </a:bodyPr>
          <a:lstStyle/>
          <a:p>
            <a:endParaRPr lang="en-GB" dirty="0"/>
          </a:p>
        </p:txBody>
      </p:sp>
      <p:pic>
        <p:nvPicPr>
          <p:cNvPr id="17410" name="Picture 2" descr="http://t1.gstatic.com/images?q=tbn:m7IR6bGhD3c1jM:http://lifeinthenhs.files.wordpress.com/2009/03/teacher1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887705">
            <a:off x="1592827" y="585989"/>
            <a:ext cx="1714512" cy="1773635"/>
          </a:xfrm>
          <a:prstGeom prst="rect">
            <a:avLst/>
          </a:prstGeom>
          <a:noFill/>
        </p:spPr>
      </p:pic>
      <p:pic>
        <p:nvPicPr>
          <p:cNvPr id="17412" name="Picture 4" descr="http://www.makariosnetworks.com/graphics/Cleaning_Lady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21059799">
            <a:off x="957357" y="4000526"/>
            <a:ext cx="2011379" cy="2351079"/>
          </a:xfrm>
          <a:prstGeom prst="rect">
            <a:avLst/>
          </a:prstGeom>
          <a:noFill/>
        </p:spPr>
      </p:pic>
      <p:pic>
        <p:nvPicPr>
          <p:cNvPr id="17414" name="Picture 6" descr="See full size image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86380" y="500042"/>
            <a:ext cx="2286016" cy="1647579"/>
          </a:xfrm>
          <a:prstGeom prst="rect">
            <a:avLst/>
          </a:prstGeom>
          <a:noFill/>
        </p:spPr>
      </p:pic>
      <p:pic>
        <p:nvPicPr>
          <p:cNvPr id="17416" name="Picture 8" descr="http://www.honeyzweb.com/sales_assistant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849627">
            <a:off x="6097532" y="4373907"/>
            <a:ext cx="2680826" cy="1708137"/>
          </a:xfrm>
          <a:prstGeom prst="rect">
            <a:avLst/>
          </a:prstGeom>
          <a:noFill/>
        </p:spPr>
      </p:pic>
      <p:pic>
        <p:nvPicPr>
          <p:cNvPr id="17418" name="Picture 10" descr="http://t1.gstatic.com/images?q=tbn:YnjFcqwg2__R1M:http://www.fairsoft.com/sitebuildercontent/sitebuilderpictures/Manager.gif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786182" y="4071942"/>
            <a:ext cx="1674327" cy="17859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57224" y="642918"/>
          <a:ext cx="6762776" cy="5007547"/>
        </p:xfrm>
        <a:graphic>
          <a:graphicData uri="http://schemas.openxmlformats.org/drawingml/2006/table">
            <a:tbl>
              <a:tblPr/>
              <a:tblGrid>
                <a:gridCol w="6762776"/>
              </a:tblGrid>
              <a:tr h="50006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600" b="1" dirty="0">
                          <a:latin typeface="Times New Roman"/>
                          <a:ea typeface="Times New Roman"/>
                          <a:cs typeface="Times New Roman"/>
                        </a:rPr>
                        <a:t>Waiters/ Waitresses required </a:t>
                      </a:r>
                      <a:r>
                        <a:rPr lang="en-GB" sz="3600" dirty="0">
                          <a:latin typeface="Times New Roman"/>
                          <a:ea typeface="Times New Roman"/>
                          <a:cs typeface="Times New Roman"/>
                        </a:rPr>
                        <a:t>at a new, </a:t>
                      </a:r>
                      <a:r>
                        <a:rPr lang="en-GB" sz="3600" dirty="0" err="1">
                          <a:latin typeface="Times New Roman"/>
                          <a:ea typeface="Times New Roman"/>
                          <a:cs typeface="Times New Roman"/>
                        </a:rPr>
                        <a:t>chique</a:t>
                      </a:r>
                      <a:r>
                        <a:rPr lang="en-GB" sz="3600" dirty="0">
                          <a:latin typeface="Times New Roman"/>
                          <a:ea typeface="Times New Roman"/>
                          <a:cs typeface="Times New Roman"/>
                        </a:rPr>
                        <a:t> bar/restaurant in Leeds City Centre. Competitive pay rates, dependent on level of experience. Opportunities for promotion. Full-time/ part-time positions available. Must be able to work evenings and weekends.</a:t>
                      </a:r>
                      <a:endParaRPr lang="en-GB" sz="3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633" marR="616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End of topic check....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>
                <a:latin typeface="Comic Sans MS" pitchFamily="66" charset="0"/>
              </a:rPr>
              <a:t>Can you......</a:t>
            </a:r>
          </a:p>
          <a:p>
            <a:r>
              <a:rPr lang="en-GB" dirty="0" smtClean="0">
                <a:latin typeface="Comic Sans MS" pitchFamily="66" charset="0"/>
              </a:rPr>
              <a:t>Explain why a business might need to recruit?</a:t>
            </a:r>
          </a:p>
          <a:p>
            <a:r>
              <a:rPr lang="en-GB" dirty="0" smtClean="0">
                <a:latin typeface="Comic Sans MS" pitchFamily="66" charset="0"/>
              </a:rPr>
              <a:t>Explain the difference between job descriptions and personal specifications?</a:t>
            </a:r>
            <a:endParaRPr lang="en-GB" dirty="0">
              <a:latin typeface="Comic Sans MS" pitchFamily="66" charset="0"/>
            </a:endParaRPr>
          </a:p>
          <a:p>
            <a:r>
              <a:rPr lang="en-GB" dirty="0" smtClean="0">
                <a:latin typeface="Comic Sans MS" pitchFamily="66" charset="0"/>
              </a:rPr>
              <a:t>Explain how a business will select their staff?</a:t>
            </a:r>
            <a:endParaRPr lang="en-GB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rgbClr val="6BB1C9"/>
      </a:lt1>
      <a:dk2>
        <a:srgbClr val="A6D0DE"/>
      </a:dk2>
      <a:lt2>
        <a:srgbClr val="A6D0DE"/>
      </a:lt2>
      <a:accent1>
        <a:srgbClr val="E29AC5"/>
      </a:accent1>
      <a:accent2>
        <a:srgbClr val="8D1BFF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FF0000"/>
      </a:hlink>
      <a:folHlink>
        <a:srgbClr val="FF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185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Recruitment and selection</vt:lpstr>
      <vt:lpstr>Slide 2</vt:lpstr>
      <vt:lpstr>The first stage.......</vt:lpstr>
      <vt:lpstr>How do businesses recruit?</vt:lpstr>
      <vt:lpstr>How might you might recruit for the following jobs?</vt:lpstr>
      <vt:lpstr>Slide 6</vt:lpstr>
      <vt:lpstr>End of topic check....</vt:lpstr>
    </vt:vector>
  </TitlesOfParts>
  <Company>The Grammar School At Leeds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Recruitment and selection</dc:title>
  <dc:creator>Mrs H Amin</dc:creator>
  <cp:lastModifiedBy>rja</cp:lastModifiedBy>
  <cp:revision>2</cp:revision>
  <dcterms:created xsi:type="dcterms:W3CDTF">2010-02-02T12:31:42Z</dcterms:created>
  <dcterms:modified xsi:type="dcterms:W3CDTF">2010-02-02T12:49:37Z</dcterms:modified>
</cp:coreProperties>
</file>